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4" r:id="rId6"/>
    <p:sldId id="263" r:id="rId7"/>
    <p:sldId id="260" r:id="rId8"/>
    <p:sldId id="261" r:id="rId9"/>
    <p:sldId id="262" r:id="rId1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8"/>
  </p:normalViewPr>
  <p:slideViewPr>
    <p:cSldViewPr snapToGrid="0">
      <p:cViewPr>
        <p:scale>
          <a:sx n="97" d="100"/>
          <a:sy n="97" d="100"/>
        </p:scale>
        <p:origin x="1704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8" y="6414761"/>
            <a:ext cx="258623" cy="24830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8" y="6414761"/>
            <a:ext cx="258623" cy="24830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8" y="6414761"/>
            <a:ext cx="258623" cy="24830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/>
            </a:lvl1pPr>
            <a:lvl2pPr marL="0" indent="0">
              <a:buSzTx/>
              <a:buFontTx/>
              <a:buNone/>
              <a:defRPr sz="2400"/>
            </a:lvl2pPr>
            <a:lvl3pPr marL="0" indent="0">
              <a:buSzTx/>
              <a:buFontTx/>
              <a:buNone/>
              <a:defRPr sz="2400"/>
            </a:lvl3pPr>
            <a:lvl4pPr marL="0" indent="0">
              <a:buSzTx/>
              <a:buFontTx/>
              <a:buNone/>
              <a:defRPr sz="2400"/>
            </a:lvl4pPr>
            <a:lvl5pPr marL="0" indent="0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8" y="6414761"/>
            <a:ext cx="258623" cy="248303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raemer-lab/Mbiol-Practical-202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Practical II</a:t>
            </a:r>
          </a:p>
        </p:txBody>
      </p:sp>
      <p:sp>
        <p:nvSpPr>
          <p:cNvPr id="95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1524000" y="3602037"/>
            <a:ext cx="9144000" cy="1655762"/>
          </a:xfrm>
          <a:prstGeom prst="rect">
            <a:avLst/>
          </a:prstGeom>
        </p:spPr>
        <p:txBody>
          <a:bodyPr/>
          <a:lstStyle/>
          <a:p>
            <a:pPr defTabSz="850391">
              <a:lnSpc>
                <a:spcPct val="81000"/>
              </a:lnSpc>
              <a:spcBef>
                <a:spcPts val="900"/>
              </a:spcBef>
              <a:defRPr sz="22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 defTabSz="850391">
              <a:lnSpc>
                <a:spcPct val="81000"/>
              </a:lnSpc>
              <a:spcBef>
                <a:spcPts val="900"/>
              </a:spcBef>
              <a:defRPr sz="22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Monday/Tuesday, </a:t>
            </a:r>
            <a:r>
              <a:rPr lang="en-GB" dirty="0"/>
              <a:t>2nd/3rd</a:t>
            </a:r>
            <a:r>
              <a:rPr dirty="0"/>
              <a:t> February 202</a:t>
            </a:r>
            <a:r>
              <a:rPr lang="en-GB" dirty="0"/>
              <a:t>6</a:t>
            </a:r>
            <a:r>
              <a:rPr dirty="0"/>
              <a:t>, 2pm – 5pm</a:t>
            </a:r>
          </a:p>
          <a:p>
            <a:pPr defTabSz="850391">
              <a:lnSpc>
                <a:spcPct val="81000"/>
              </a:lnSpc>
              <a:spcBef>
                <a:spcPts val="900"/>
              </a:spcBef>
              <a:defRPr sz="22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 defTabSz="850391">
              <a:lnSpc>
                <a:spcPct val="81000"/>
              </a:lnSpc>
              <a:spcBef>
                <a:spcPts val="900"/>
              </a:spcBef>
              <a:defRPr sz="22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Department of Biology, University of Oxford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Demonstrators</a:t>
            </a:r>
          </a:p>
        </p:txBody>
      </p:sp>
      <p:pic>
        <p:nvPicPr>
          <p:cNvPr id="2" name="Picture 1" descr="A picture containing person, person, wall, standing&#10;&#10;Description automatically generated">
            <a:extLst>
              <a:ext uri="{FF2B5EF4-FFF2-40B4-BE49-F238E27FC236}">
                <a16:creationId xmlns:a16="http://schemas.microsoft.com/office/drawing/2014/main" id="{6B17BC7A-EB6F-077A-4156-A066466E4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48" y="4008673"/>
            <a:ext cx="1700939" cy="170093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03C05FD-1964-DDD2-5C48-F33C900FE6F7}"/>
              </a:ext>
            </a:extLst>
          </p:cNvPr>
          <p:cNvSpPr txBox="1">
            <a:spLocks/>
          </p:cNvSpPr>
          <p:nvPr/>
        </p:nvSpPr>
        <p:spPr>
          <a:xfrm>
            <a:off x="8631465" y="2113290"/>
            <a:ext cx="3003356" cy="13058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Century Gothic" panose="020B0502020202020204" pitchFamily="34" charset="0"/>
              </a:rPr>
              <a:t>Joseph, Pandemic Sciences Research Fellow (he/him) </a:t>
            </a:r>
          </a:p>
          <a:p>
            <a:pPr marL="0" indent="0">
              <a:buNone/>
            </a:pPr>
            <a:r>
              <a:rPr lang="en-US" sz="1600" dirty="0">
                <a:latin typeface="Century Gothic" panose="020B0502020202020204" pitchFamily="34" charset="0"/>
              </a:rPr>
              <a:t>Main research interests: Genomic epidemiology &amp; disease surveillance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A209FF1-9D48-BBC0-358F-BDE96C63C37A}"/>
              </a:ext>
            </a:extLst>
          </p:cNvPr>
          <p:cNvSpPr txBox="1">
            <a:spLocks/>
          </p:cNvSpPr>
          <p:nvPr/>
        </p:nvSpPr>
        <p:spPr>
          <a:xfrm>
            <a:off x="2539137" y="4008673"/>
            <a:ext cx="2793027" cy="1700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Century Gothic" panose="020B0502020202020204" pitchFamily="34" charset="0"/>
              </a:rPr>
              <a:t>Moritz, Professor of Epidemiology (he/him)</a:t>
            </a:r>
          </a:p>
          <a:p>
            <a:pPr marL="0" indent="0">
              <a:buNone/>
            </a:pPr>
            <a:r>
              <a:rPr lang="en-US" sz="1600" dirty="0">
                <a:latin typeface="Century Gothic" panose="020B0502020202020204" pitchFamily="34" charset="0"/>
              </a:rPr>
              <a:t>Main research interests: Computational &amp; genomic epidemiology of infectious diseases, global health</a:t>
            </a:r>
          </a:p>
          <a:p>
            <a:pPr marL="0" indent="0">
              <a:buNone/>
            </a:pPr>
            <a:endParaRPr lang="en-US" sz="1600" dirty="0">
              <a:latin typeface="Century Gothic" panose="020B0502020202020204" pitchFamily="34" charset="0"/>
            </a:endParaRPr>
          </a:p>
        </p:txBody>
      </p:sp>
      <p:pic>
        <p:nvPicPr>
          <p:cNvPr id="5" name="Picture 4" descr="A person wearing glasses smiling&#10;&#10;Description automatically generated">
            <a:extLst>
              <a:ext uri="{FF2B5EF4-FFF2-40B4-BE49-F238E27FC236}">
                <a16:creationId xmlns:a16="http://schemas.microsoft.com/office/drawing/2014/main" id="{6F7EC74C-E011-A99F-4AF0-6691BAB30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471" y="2103437"/>
            <a:ext cx="1988345" cy="1325563"/>
          </a:xfrm>
          <a:prstGeom prst="rect">
            <a:avLst/>
          </a:prstGeom>
        </p:spPr>
      </p:pic>
      <p:pic>
        <p:nvPicPr>
          <p:cNvPr id="6" name="Picture 5" descr="A person wearing glasses and a red sweater&#10;&#10;Description automatically generated">
            <a:extLst>
              <a:ext uri="{FF2B5EF4-FFF2-40B4-BE49-F238E27FC236}">
                <a16:creationId xmlns:a16="http://schemas.microsoft.com/office/drawing/2014/main" id="{5A28A0C5-21EA-DA6F-36EB-28080D5E5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269" y="1934990"/>
            <a:ext cx="1829379" cy="1829379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C46C16CD-D91B-FD02-A43F-42186FAAB27A}"/>
              </a:ext>
            </a:extLst>
          </p:cNvPr>
          <p:cNvSpPr txBox="1">
            <a:spLocks/>
          </p:cNvSpPr>
          <p:nvPr/>
        </p:nvSpPr>
        <p:spPr>
          <a:xfrm>
            <a:off x="3135263" y="1934989"/>
            <a:ext cx="3003356" cy="1743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Century Gothic" panose="020B0502020202020204" pitchFamily="34" charset="0"/>
              </a:rPr>
              <a:t>Mahan, </a:t>
            </a:r>
            <a:r>
              <a:rPr lang="en-US" sz="1600" b="1" dirty="0" err="1">
                <a:latin typeface="Century Gothic" panose="020B0502020202020204" pitchFamily="34" charset="0"/>
              </a:rPr>
              <a:t>Wellcome</a:t>
            </a:r>
            <a:r>
              <a:rPr lang="en-US" sz="1600" b="1" dirty="0">
                <a:latin typeface="Century Gothic" panose="020B0502020202020204" pitchFamily="34" charset="0"/>
              </a:rPr>
              <a:t> Trust Early Career Fellow (he/him) </a:t>
            </a:r>
          </a:p>
          <a:p>
            <a:pPr marL="0" indent="0">
              <a:buNone/>
            </a:pPr>
            <a:r>
              <a:rPr lang="en-US" sz="1600" dirty="0">
                <a:latin typeface="Century Gothic" panose="020B0502020202020204" pitchFamily="34" charset="0"/>
              </a:rPr>
              <a:t>Main research interests: Molecular evolution of pathogens with pandemic potential</a:t>
            </a:r>
          </a:p>
        </p:txBody>
      </p:sp>
      <p:pic>
        <p:nvPicPr>
          <p:cNvPr id="8" name="Picture 7" descr="A person smiling in front of purple flowers&#10;&#10;Description automatically generated">
            <a:extLst>
              <a:ext uri="{FF2B5EF4-FFF2-40B4-BE49-F238E27FC236}">
                <a16:creationId xmlns:a16="http://schemas.microsoft.com/office/drawing/2014/main" id="{8F584E87-B748-2D82-F04B-0B0DE8355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470" y="4008671"/>
            <a:ext cx="1862919" cy="1862919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A52216F1-ACE7-60F7-676B-FF5380895D00}"/>
              </a:ext>
            </a:extLst>
          </p:cNvPr>
          <p:cNvSpPr txBox="1">
            <a:spLocks/>
          </p:cNvSpPr>
          <p:nvPr/>
        </p:nvSpPr>
        <p:spPr>
          <a:xfrm>
            <a:off x="8503796" y="4008671"/>
            <a:ext cx="3003356" cy="1305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Century Gothic" panose="020B0502020202020204" pitchFamily="34" charset="0"/>
              </a:rPr>
              <a:t>Rhys, DPhil student (he/him) </a:t>
            </a:r>
          </a:p>
          <a:p>
            <a:pPr marL="0" indent="0">
              <a:buNone/>
            </a:pPr>
            <a:r>
              <a:rPr lang="en-US" sz="1600" dirty="0">
                <a:latin typeface="Century Gothic" panose="020B0502020202020204" pitchFamily="34" charset="0"/>
              </a:rPr>
              <a:t>Main research interests: Genomic epidemiology, climate-sensitive diseases 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1"/>
          <p:cNvSpPr txBox="1">
            <a:spLocks noGrp="1"/>
          </p:cNvSpPr>
          <p:nvPr>
            <p:ph type="title"/>
          </p:nvPr>
        </p:nvSpPr>
        <p:spPr>
          <a:xfrm>
            <a:off x="477782" y="147884"/>
            <a:ext cx="11236436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What are we learning today?</a:t>
            </a:r>
          </a:p>
        </p:txBody>
      </p:sp>
      <p:pic>
        <p:nvPicPr>
          <p:cNvPr id="110" name="Picture 12" descr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217" y="1331556"/>
            <a:ext cx="6223002" cy="4889502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TextBox 13"/>
          <p:cNvSpPr txBox="1"/>
          <p:nvPr/>
        </p:nvSpPr>
        <p:spPr>
          <a:xfrm>
            <a:off x="9153132" y="6402340"/>
            <a:ext cx="2502355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Kraemer et al. 2021 Science</a:t>
            </a:r>
          </a:p>
        </p:txBody>
      </p:sp>
      <p:sp>
        <p:nvSpPr>
          <p:cNvPr id="112" name="Subtitle 2"/>
          <p:cNvSpPr txBox="1"/>
          <p:nvPr/>
        </p:nvSpPr>
        <p:spPr>
          <a:xfrm>
            <a:off x="523502" y="1654728"/>
            <a:ext cx="4951374" cy="488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26313" indent="-226313" defTabSz="905255">
              <a:lnSpc>
                <a:spcPct val="72000"/>
              </a:lnSpc>
              <a:spcBef>
                <a:spcPts val="900"/>
              </a:spcBef>
              <a:buSzPct val="100000"/>
              <a:buChar char="-"/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Spatiotemporal dynamics of plant and human infectious diseases</a:t>
            </a:r>
          </a:p>
          <a:p>
            <a:pPr marL="226313" indent="-226313" defTabSz="905255">
              <a:lnSpc>
                <a:spcPct val="72000"/>
              </a:lnSpc>
              <a:spcBef>
                <a:spcPts val="900"/>
              </a:spcBef>
              <a:buSzPct val="100000"/>
              <a:buChar char="-"/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How to fit models to data and evaluate which one explains the data best (for plant diseases)</a:t>
            </a:r>
          </a:p>
          <a:p>
            <a:pPr marL="226313" indent="-226313" defTabSz="905255">
              <a:lnSpc>
                <a:spcPct val="72000"/>
              </a:lnSpc>
              <a:spcBef>
                <a:spcPts val="900"/>
              </a:spcBef>
              <a:buSzPct val="100000"/>
              <a:buChar char="-"/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Differences between human mobility driven dispersal vs. continuous diffusion (distance based)</a:t>
            </a:r>
          </a:p>
          <a:p>
            <a:pPr marL="226313" indent="-226313" defTabSz="905255">
              <a:lnSpc>
                <a:spcPct val="72000"/>
              </a:lnSpc>
              <a:spcBef>
                <a:spcPts val="900"/>
              </a:spcBef>
              <a:buSzPct val="100000"/>
              <a:buChar char="-"/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How to incorporate spatial structure in epidemic models for flu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1"/>
          <p:cNvSpPr txBox="1">
            <a:spLocks noGrp="1"/>
          </p:cNvSpPr>
          <p:nvPr>
            <p:ph type="title"/>
          </p:nvPr>
        </p:nvSpPr>
        <p:spPr>
          <a:xfrm>
            <a:off x="477782" y="147884"/>
            <a:ext cx="11236436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Models of human mobility</a:t>
            </a:r>
          </a:p>
        </p:txBody>
      </p:sp>
      <p:sp>
        <p:nvSpPr>
          <p:cNvPr id="115" name="TextBox 13"/>
          <p:cNvSpPr txBox="1"/>
          <p:nvPr/>
        </p:nvSpPr>
        <p:spPr>
          <a:xfrm>
            <a:off x="9815287" y="4163034"/>
            <a:ext cx="2137466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Simini et al. 2017 Nature</a:t>
            </a:r>
          </a:p>
        </p:txBody>
      </p:sp>
      <p:sp>
        <p:nvSpPr>
          <p:cNvPr id="116" name="Subtitle 2"/>
          <p:cNvSpPr txBox="1"/>
          <p:nvPr/>
        </p:nvSpPr>
        <p:spPr>
          <a:xfrm>
            <a:off x="523503" y="1654729"/>
            <a:ext cx="4775287" cy="4604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Char char="-"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Infectious diseases spread along human movement networks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Char char="-"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Challenge: how do we represent human movement in ID models?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Char char="-"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The gravity model</a:t>
            </a:r>
          </a:p>
        </p:txBody>
      </p:sp>
      <p:pic>
        <p:nvPicPr>
          <p:cNvPr id="11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509" y="1702123"/>
            <a:ext cx="6613636" cy="23973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5BC55-5196-722E-FD4D-4F9F7527C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1">
            <a:extLst>
              <a:ext uri="{FF2B5EF4-FFF2-40B4-BE49-F238E27FC236}">
                <a16:creationId xmlns:a16="http://schemas.microsoft.com/office/drawing/2014/main" id="{9419076E-9477-0E7B-FD6B-E3491A2037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7782" y="147884"/>
            <a:ext cx="11236436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Models of human mobility</a:t>
            </a:r>
          </a:p>
        </p:txBody>
      </p:sp>
      <p:sp>
        <p:nvSpPr>
          <p:cNvPr id="115" name="TextBox 13">
            <a:extLst>
              <a:ext uri="{FF2B5EF4-FFF2-40B4-BE49-F238E27FC236}">
                <a16:creationId xmlns:a16="http://schemas.microsoft.com/office/drawing/2014/main" id="{F5F20704-048B-8C6A-13BE-C3DF33CC8665}"/>
              </a:ext>
            </a:extLst>
          </p:cNvPr>
          <p:cNvSpPr txBox="1"/>
          <p:nvPr/>
        </p:nvSpPr>
        <p:spPr>
          <a:xfrm>
            <a:off x="9815287" y="4163034"/>
            <a:ext cx="2137466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Simini et al. 2017 Nature</a:t>
            </a:r>
          </a:p>
        </p:txBody>
      </p:sp>
      <p:sp>
        <p:nvSpPr>
          <p:cNvPr id="116" name="Subtitle 2">
            <a:extLst>
              <a:ext uri="{FF2B5EF4-FFF2-40B4-BE49-F238E27FC236}">
                <a16:creationId xmlns:a16="http://schemas.microsoft.com/office/drawing/2014/main" id="{A4E7FBC1-77EE-24AA-C7BF-1937B8154609}"/>
              </a:ext>
            </a:extLst>
          </p:cNvPr>
          <p:cNvSpPr txBox="1"/>
          <p:nvPr/>
        </p:nvSpPr>
        <p:spPr>
          <a:xfrm>
            <a:off x="523503" y="1654729"/>
            <a:ext cx="4775287" cy="4604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Char char="-"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Infectious diseases spread along human movement networks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Char char="-"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Challenge: how do we represent human movement in ID models?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Char char="-"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The gravity model</a:t>
            </a:r>
          </a:p>
        </p:txBody>
      </p:sp>
      <p:pic>
        <p:nvPicPr>
          <p:cNvPr id="117" name="Picture 3" descr="Picture 3">
            <a:extLst>
              <a:ext uri="{FF2B5EF4-FFF2-40B4-BE49-F238E27FC236}">
                <a16:creationId xmlns:a16="http://schemas.microsoft.com/office/drawing/2014/main" id="{B38B99E0-E7BE-5860-2996-38F460563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509" y="1702123"/>
            <a:ext cx="6613636" cy="23973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Image" descr="Image">
            <a:extLst>
              <a:ext uri="{FF2B5EF4-FFF2-40B4-BE49-F238E27FC236}">
                <a16:creationId xmlns:a16="http://schemas.microsoft.com/office/drawing/2014/main" id="{2EE4AAD4-7C3F-0357-7357-1EDBD56EA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744" y="4394999"/>
            <a:ext cx="2536628" cy="17761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4166785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9B332-8D7E-4979-673B-E5606175F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1">
            <a:extLst>
              <a:ext uri="{FF2B5EF4-FFF2-40B4-BE49-F238E27FC236}">
                <a16:creationId xmlns:a16="http://schemas.microsoft.com/office/drawing/2014/main" id="{7FE7C9F3-93B5-990D-75A2-802E971AF5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7782" y="147884"/>
            <a:ext cx="11236436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Models of human mobility</a:t>
            </a:r>
          </a:p>
        </p:txBody>
      </p:sp>
      <p:sp>
        <p:nvSpPr>
          <p:cNvPr id="115" name="TextBox 13">
            <a:extLst>
              <a:ext uri="{FF2B5EF4-FFF2-40B4-BE49-F238E27FC236}">
                <a16:creationId xmlns:a16="http://schemas.microsoft.com/office/drawing/2014/main" id="{7C4C08EF-655D-26CC-C8A1-702E3E32251C}"/>
              </a:ext>
            </a:extLst>
          </p:cNvPr>
          <p:cNvSpPr txBox="1"/>
          <p:nvPr/>
        </p:nvSpPr>
        <p:spPr>
          <a:xfrm>
            <a:off x="9815287" y="4163034"/>
            <a:ext cx="2137466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Simini et al. 2017 Nature</a:t>
            </a:r>
          </a:p>
        </p:txBody>
      </p:sp>
      <p:sp>
        <p:nvSpPr>
          <p:cNvPr id="116" name="Subtitle 2">
            <a:extLst>
              <a:ext uri="{FF2B5EF4-FFF2-40B4-BE49-F238E27FC236}">
                <a16:creationId xmlns:a16="http://schemas.microsoft.com/office/drawing/2014/main" id="{767EC72F-5750-EAA7-8734-FD0DCA3C2A80}"/>
              </a:ext>
            </a:extLst>
          </p:cNvPr>
          <p:cNvSpPr txBox="1"/>
          <p:nvPr/>
        </p:nvSpPr>
        <p:spPr>
          <a:xfrm>
            <a:off x="523503" y="1654729"/>
            <a:ext cx="4775287" cy="4604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Char char="-"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Infectious diseases spread along human movement networks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Char char="-"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Challenge: how do we represent human movement in ID models?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Char char="-"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The gravity model</a:t>
            </a:r>
          </a:p>
        </p:txBody>
      </p:sp>
      <p:pic>
        <p:nvPicPr>
          <p:cNvPr id="117" name="Picture 3" descr="Picture 3">
            <a:extLst>
              <a:ext uri="{FF2B5EF4-FFF2-40B4-BE49-F238E27FC236}">
                <a16:creationId xmlns:a16="http://schemas.microsoft.com/office/drawing/2014/main" id="{8D9BD828-7EDA-B841-8E84-D4C7B05E5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509" y="1702123"/>
            <a:ext cx="6613636" cy="23973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Picture 5" descr="Picture 5">
            <a:extLst>
              <a:ext uri="{FF2B5EF4-FFF2-40B4-BE49-F238E27FC236}">
                <a16:creationId xmlns:a16="http://schemas.microsoft.com/office/drawing/2014/main" id="{FC231925-DC26-D589-7AC3-0B7225E34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158" y="4717962"/>
            <a:ext cx="2514602" cy="1409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Image" descr="Image">
            <a:extLst>
              <a:ext uri="{FF2B5EF4-FFF2-40B4-BE49-F238E27FC236}">
                <a16:creationId xmlns:a16="http://schemas.microsoft.com/office/drawing/2014/main" id="{B7682646-47FA-0503-3602-5F11F1A3B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744" y="4394999"/>
            <a:ext cx="2536628" cy="17761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2763295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title"/>
          </p:nvPr>
        </p:nvSpPr>
        <p:spPr>
          <a:xfrm>
            <a:off x="477782" y="147884"/>
            <a:ext cx="11236436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Examples of continuous diffusion</a:t>
            </a:r>
          </a:p>
        </p:txBody>
      </p:sp>
      <p:sp>
        <p:nvSpPr>
          <p:cNvPr id="122" name="TextBox 13"/>
          <p:cNvSpPr txBox="1"/>
          <p:nvPr/>
        </p:nvSpPr>
        <p:spPr>
          <a:xfrm>
            <a:off x="9485469" y="4201555"/>
            <a:ext cx="2139771" cy="523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Kraemer et al. 2019 Nat. Microbiology</a:t>
            </a:r>
          </a:p>
        </p:txBody>
      </p:sp>
      <p:pic>
        <p:nvPicPr>
          <p:cNvPr id="123" name="Picture 4" descr="Picture 4"/>
          <p:cNvPicPr>
            <a:picLocks noChangeAspect="1"/>
          </p:cNvPicPr>
          <p:nvPr/>
        </p:nvPicPr>
        <p:blipFill>
          <a:blip r:embed="rId2"/>
          <a:srcRect l="10076"/>
          <a:stretch>
            <a:fillRect/>
          </a:stretch>
        </p:blipFill>
        <p:spPr>
          <a:xfrm>
            <a:off x="7818973" y="1522783"/>
            <a:ext cx="3697895" cy="2684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616" y="1824559"/>
            <a:ext cx="2960186" cy="16641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759" y="4026142"/>
            <a:ext cx="2476064" cy="1855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2831" y="3663134"/>
            <a:ext cx="3525606" cy="23504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7110" y="1824559"/>
            <a:ext cx="2958410" cy="1664106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TextBox 13"/>
          <p:cNvSpPr txBox="1"/>
          <p:nvPr/>
        </p:nvSpPr>
        <p:spPr>
          <a:xfrm>
            <a:off x="865015" y="1551084"/>
            <a:ext cx="2139771" cy="28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Aedes aegypti</a:t>
            </a:r>
          </a:p>
        </p:txBody>
      </p:sp>
      <p:sp>
        <p:nvSpPr>
          <p:cNvPr id="129" name="TextBox 13"/>
          <p:cNvSpPr txBox="1"/>
          <p:nvPr/>
        </p:nvSpPr>
        <p:spPr>
          <a:xfrm>
            <a:off x="4919458" y="1551084"/>
            <a:ext cx="2139771" cy="28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Fungal spores</a:t>
            </a:r>
          </a:p>
        </p:txBody>
      </p:sp>
      <p:sp>
        <p:nvSpPr>
          <p:cNvPr id="130" name="TextBox 13"/>
          <p:cNvSpPr txBox="1"/>
          <p:nvPr/>
        </p:nvSpPr>
        <p:spPr>
          <a:xfrm rot="5400000">
            <a:off x="4290167" y="4838992"/>
            <a:ext cx="2139771" cy="28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Primates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 1"/>
          <p:cNvSpPr txBox="1"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Spatial force of invasion</a:t>
            </a:r>
          </a:p>
        </p:txBody>
      </p:sp>
      <p:pic>
        <p:nvPicPr>
          <p:cNvPr id="133" name="Picture 8" descr="Picture 8"/>
          <p:cNvPicPr>
            <a:picLocks noChangeAspect="1"/>
          </p:cNvPicPr>
          <p:nvPr/>
        </p:nvPicPr>
        <p:blipFill>
          <a:blip r:embed="rId2"/>
          <a:srcRect b="7276"/>
          <a:stretch>
            <a:fillRect/>
          </a:stretch>
        </p:blipFill>
        <p:spPr>
          <a:xfrm>
            <a:off x="693441" y="2184355"/>
            <a:ext cx="4367292" cy="7104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436" y="1690688"/>
            <a:ext cx="5802123" cy="45336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Picture 13" descr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73" y="3888046"/>
            <a:ext cx="4822107" cy="2033753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Line"/>
          <p:cNvSpPr/>
          <p:nvPr/>
        </p:nvSpPr>
        <p:spPr>
          <a:xfrm>
            <a:off x="2621983" y="3001546"/>
            <a:ext cx="2382604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7" name="Exponential kernel"/>
          <p:cNvSpPr txBox="1"/>
          <p:nvPr/>
        </p:nvSpPr>
        <p:spPr>
          <a:xfrm>
            <a:off x="2917267" y="3061354"/>
            <a:ext cx="2128499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Exponential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Exponential kernel"/>
              <p:cNvSpPr txBox="1"/>
              <p:nvPr/>
            </p:nvSpPr>
            <p:spPr>
              <a:xfrm>
                <a:off x="10948473" y="3222907"/>
                <a:ext cx="383804" cy="439334"/>
              </a:xfrm>
              <a:prstGeom prst="rect">
                <a:avLst/>
              </a:prstGeom>
              <a:solidFill>
                <a:srgbClr val="FFFFFF"/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45718" tIns="45718" rIns="45718" bIns="45718">
                <a:spAutoFit/>
              </a:bodyPr>
              <a:lstStyle>
                <a:lvl1pPr>
                  <a:defRPr>
                    <a:latin typeface="Century Gothic"/>
                    <a:ea typeface="Century Gothic"/>
                    <a:cs typeface="Century Gothic"/>
                    <a:sym typeface="Century Gothic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38" name="Exponential kernel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473" y="3222907"/>
                <a:ext cx="383804" cy="439334"/>
              </a:xfrm>
              <a:prstGeom prst="rect">
                <a:avLst/>
              </a:prstGeom>
              <a:blipFill>
                <a:blip r:embed="rId5"/>
                <a:stretch>
                  <a:fillRect l="-645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Line"/>
          <p:cNvSpPr/>
          <p:nvPr/>
        </p:nvSpPr>
        <p:spPr>
          <a:xfrm flipV="1">
            <a:off x="6336251" y="2824866"/>
            <a:ext cx="3511832" cy="2867963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Exponential kernel"/>
              <p:cNvSpPr txBox="1"/>
              <p:nvPr/>
            </p:nvSpPr>
            <p:spPr>
              <a:xfrm rot="19260000">
                <a:off x="7991537" y="2935260"/>
                <a:ext cx="2128502" cy="43933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45718" tIns="45718" rIns="45718" bIns="45718">
                <a:spAutoFit/>
              </a:bodyPr>
              <a:lstStyle/>
              <a:p>
                <a:pPr>
                  <a:defRPr>
                    <a:latin typeface="Century Gothic"/>
                    <a:ea typeface="Century Gothic"/>
                    <a:cs typeface="Century Gothic"/>
                    <a:sym typeface="Century Gothic"/>
                  </a:defRPr>
                </a:pPr>
                <a:r>
                  <a:t>Increasing </a:t>
                </a:r>
                <a14:m>
                  <m:oMath xmlns:m="http://schemas.openxmlformats.org/officeDocument/2006/math">
                    <m:r>
                      <a:rPr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/>
              </a:p>
            </p:txBody>
          </p:sp>
        </mc:Choice>
        <mc:Fallback xmlns="">
          <p:sp>
            <p:nvSpPr>
              <p:cNvPr id="140" name="Exponential kernel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260000">
                <a:off x="7991537" y="2935260"/>
                <a:ext cx="2128502" cy="439334"/>
              </a:xfrm>
              <a:prstGeom prst="rect">
                <a:avLst/>
              </a:prstGeom>
              <a:blipFill>
                <a:blip r:embed="rId6"/>
                <a:stretch>
                  <a:fillRect l="-1948" b="-746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 1"/>
          <p:cNvSpPr txBox="1">
            <a:spLocks noGrp="1"/>
          </p:cNvSpPr>
          <p:nvPr>
            <p:ph type="title"/>
          </p:nvPr>
        </p:nvSpPr>
        <p:spPr>
          <a:xfrm>
            <a:off x="-2" y="147884"/>
            <a:ext cx="12192003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Some further readings</a:t>
            </a:r>
          </a:p>
        </p:txBody>
      </p:sp>
      <p:pic>
        <p:nvPicPr>
          <p:cNvPr id="143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405" y="2229478"/>
            <a:ext cx="2661019" cy="391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321" y="1473446"/>
            <a:ext cx="5144874" cy="5236672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TextBox 2"/>
          <p:cNvSpPr txBox="1"/>
          <p:nvPr/>
        </p:nvSpPr>
        <p:spPr>
          <a:xfrm>
            <a:off x="536786" y="6187684"/>
            <a:ext cx="4991034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https://link.springer.com/book/10.1007/978-3-319-97487-3</a:t>
            </a:r>
          </a:p>
        </p:txBody>
      </p:sp>
      <p:sp>
        <p:nvSpPr>
          <p:cNvPr id="146" name="TextBox 4"/>
          <p:cNvSpPr txBox="1"/>
          <p:nvPr/>
        </p:nvSpPr>
        <p:spPr>
          <a:xfrm>
            <a:off x="7065316" y="6395474"/>
            <a:ext cx="2956562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https://www.statlearning.com/</a:t>
            </a:r>
          </a:p>
        </p:txBody>
      </p:sp>
      <p:sp>
        <p:nvSpPr>
          <p:cNvPr id="147" name="TextBox 5"/>
          <p:cNvSpPr txBox="1"/>
          <p:nvPr/>
        </p:nvSpPr>
        <p:spPr>
          <a:xfrm>
            <a:off x="409135" y="1328971"/>
            <a:ext cx="4480560" cy="650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en-GB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https://github.com/kraemer-lab/Mbiol-Practical-2026</a:t>
            </a:r>
            <a:r>
              <a:rPr u="none" dirty="0">
                <a:solidFill>
                  <a:srgbClr val="000000"/>
                </a:solidFill>
                <a:uFillTx/>
              </a:rPr>
              <a:t> 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325</Words>
  <Application>Microsoft Macintosh PowerPoint</Application>
  <PresentationFormat>Widescreen</PresentationFormat>
  <Paragraphs>48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Cambria Math</vt:lpstr>
      <vt:lpstr>Century Gothic</vt:lpstr>
      <vt:lpstr>Office Theme</vt:lpstr>
      <vt:lpstr>Practical II</vt:lpstr>
      <vt:lpstr>Demonstrators</vt:lpstr>
      <vt:lpstr>What are we learning today?</vt:lpstr>
      <vt:lpstr>Models of human mobility</vt:lpstr>
      <vt:lpstr>Models of human mobility</vt:lpstr>
      <vt:lpstr>Models of human mobility</vt:lpstr>
      <vt:lpstr>Examples of continuous diffusion</vt:lpstr>
      <vt:lpstr>Spatial force of invasion</vt:lpstr>
      <vt:lpstr>Some further readings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Lok Tsui</cp:lastModifiedBy>
  <cp:revision>4</cp:revision>
  <dcterms:modified xsi:type="dcterms:W3CDTF">2026-02-02T13:09:11Z</dcterms:modified>
</cp:coreProperties>
</file>